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Quicksa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icksa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Quicksa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3458a0b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3458a0b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458a0b6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458a0b6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f13244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f13244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458a0b6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3458a0b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8f13244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8f13244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458a0b6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3458a0b6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8f13244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8f13244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3458a0b6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3458a0b6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3458a0b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3458a0b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458a0b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3458a0b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3458a0b6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3458a0b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3458a0b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3458a0b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3458a0b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3458a0b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3458a0b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3458a0b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3458a0b6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3458a0b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3458a0b6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3458a0b6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3458a0b6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3458a0b6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3458a0b6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3458a0b6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hyperlink" Target="https://asgal.algolab.eu/documentation" TargetMode="External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mailto:tmn2126@columbia.edu" TargetMode="External"/><Relationship Id="rId5" Type="http://schemas.openxmlformats.org/officeDocument/2006/relationships/hyperlink" Target="mailto:tmn2126@columbia.edu" TargetMode="External"/><Relationship Id="rId6" Type="http://schemas.openxmlformats.org/officeDocument/2006/relationships/image" Target="../media/image6.png"/><Relationship Id="rId7" Type="http://schemas.openxmlformats.org/officeDocument/2006/relationships/hyperlink" Target="mailto:sbi.columbia@gmail.com" TargetMode="External"/><Relationship Id="rId8" Type="http://schemas.openxmlformats.org/officeDocument/2006/relationships/hyperlink" Target="https://sbicolumbia.wixsite.com/cusb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002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89975" y="241825"/>
            <a:ext cx="751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Systems Biology Initiative 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150" y="1590675"/>
            <a:ext cx="4449967" cy="33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590675"/>
            <a:ext cx="43971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World of </a:t>
            </a:r>
            <a:endParaRPr b="1" sz="4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Differential Splicing</a:t>
            </a:r>
            <a:endParaRPr b="1" sz="5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467950"/>
            <a:ext cx="4397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Presented by Theo Nelson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Mammalian Gene Collection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13" y="952975"/>
            <a:ext cx="7975378" cy="4046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2"/>
          <p:cNvCxnSpPr/>
          <p:nvPr/>
        </p:nvCxnSpPr>
        <p:spPr>
          <a:xfrm flipH="1" rot="10800000">
            <a:off x="1457050" y="2778650"/>
            <a:ext cx="4801200" cy="2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Clone Collection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23100"/>
            <a:ext cx="8839204" cy="19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450" y="945000"/>
            <a:ext cx="4945151" cy="19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45000"/>
            <a:ext cx="3547958" cy="19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388" y="987274"/>
            <a:ext cx="6531226" cy="3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RNA Sequencing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10.1371/journal.pone.0124375.g002</a:t>
            </a:r>
            <a:endParaRPr b="1"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RNA Sequencing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10.1371/journal.pone.0124375.g002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42279" l="0" r="0" t="0"/>
          <a:stretch/>
        </p:blipFill>
        <p:spPr>
          <a:xfrm>
            <a:off x="2008775" y="953600"/>
            <a:ext cx="5126451" cy="41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3033550" y="4395050"/>
            <a:ext cx="5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FN1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10.1093/gigascience/giz039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descr="Overview of the RNA-Seq data sets used (orange: eukaryote; light orange: simulated human Chr1; green: plant; pink: fungi; yellow: bacterium) and assembly tools evaluated. Each data set was quality controlled with FastQC [34] and preprocessed with Prinseq [35] before assembly. Overall, &gt;200 single k-mer assemblies were calculated. For details about the data sets and assembly tools see Electronic Supplement Tables S1 and S2, respectively. We selected a combination of 20 biological-based and reference-free metrics from the different evaluation tools to assess the quality of each assembly (Table 4 in Methods). The CPU/RAM consumption and the usability of each assembler were not included in the calculated metric scores. Details can be found in the Methods. bp: base pairs; EBOV: Ebola virus; MK: the assembler's built-in multiple–k-mer approach was applied; pe: paired-end reads; se: single-end reads. SPAdes-rna uses 2 k-mers (2K) per default."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850" y="846150"/>
            <a:ext cx="6016301" cy="42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 Novo Assembly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LeafCutter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25" y="1032575"/>
            <a:ext cx="4936356" cy="4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7882" l="0" r="0" t="6720"/>
          <a:stretch/>
        </p:blipFill>
        <p:spPr>
          <a:xfrm>
            <a:off x="1115000" y="715025"/>
            <a:ext cx="6914000" cy="44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SUPPA2</a:t>
            </a:r>
            <a:endParaRPr b="1" sz="3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13" y="840800"/>
            <a:ext cx="5519174" cy="4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Shark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64" y="859398"/>
            <a:ext cx="8786474" cy="19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1622415" y="931340"/>
            <a:ext cx="39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https://asgal.algolab.eu/documentation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276" y="3362673"/>
            <a:ext cx="4327499" cy="17280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4488425" y="2945550"/>
            <a:ext cx="43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Novel splicing event – Fruit Fly Example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585125" y="2869348"/>
            <a:ext cx="4327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SUPPA2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LeafCutter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IsoformSwitchAnalyzeR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DiffSplice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EventPointer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ASGAL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FRASER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Bioinformatics Approaches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Example ASGAL Run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5000"/>
            <a:ext cx="5881942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6269700" y="1497775"/>
            <a:ext cx="287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T47D wt/R330fsl tumors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10 weeks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SRR5929949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6269700" y="2725025"/>
            <a:ext cx="287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Implementation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+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Processes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6269700" y="3761225"/>
            <a:ext cx="287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0" y="42775"/>
            <a:ext cx="9144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Introductions</a:t>
            </a:r>
            <a:r>
              <a:rPr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75" y="891175"/>
            <a:ext cx="3948626" cy="18239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442850" y="891175"/>
            <a:ext cx="43971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Theo Nelson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mn2126@columbia.edu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CC ‘24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/ PreMed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Dry and Wet Lab Research Experience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750" y="2978950"/>
            <a:ext cx="16002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11575" y="2835050"/>
            <a:ext cx="68940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Systems Biology Initiative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sbi.columbia@gmail.com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 Organization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Systems Biology - Computational Biology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https://sbicolumbia.wixsite.com/cusbi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4540025"/>
            <a:ext cx="91440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 a wave to a fellow listener!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800" y="1117900"/>
            <a:ext cx="2102973" cy="14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467775" y="1346900"/>
            <a:ext cx="1863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4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DNA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225" y="1117900"/>
            <a:ext cx="3070750" cy="39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975325" y="2578575"/>
            <a:ext cx="1863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4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RNA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488" y="2678101"/>
            <a:ext cx="2395605" cy="23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614100" y="4041300"/>
            <a:ext cx="2805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4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Protein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79" name="Google Shape;79;p15"/>
          <p:cNvCxnSpPr>
            <a:stCxn id="74" idx="3"/>
          </p:cNvCxnSpPr>
          <p:nvPr/>
        </p:nvCxnSpPr>
        <p:spPr>
          <a:xfrm>
            <a:off x="4331675" y="1821800"/>
            <a:ext cx="1188900" cy="795000"/>
          </a:xfrm>
          <a:prstGeom prst="straightConnector1">
            <a:avLst/>
          </a:prstGeom>
          <a:noFill/>
          <a:ln cap="flat" cmpd="sng" w="76200">
            <a:solidFill>
              <a:srgbClr val="3177E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2972125" y="3652050"/>
            <a:ext cx="2269800" cy="431400"/>
          </a:xfrm>
          <a:prstGeom prst="straightConnector1">
            <a:avLst/>
          </a:prstGeom>
          <a:noFill/>
          <a:ln cap="flat" cmpd="sng" w="152400">
            <a:solidFill>
              <a:srgbClr val="3177E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" name="Google Shape;81;p15"/>
          <p:cNvSpPr txBox="1"/>
          <p:nvPr/>
        </p:nvSpPr>
        <p:spPr>
          <a:xfrm>
            <a:off x="0" y="593250"/>
            <a:ext cx="8467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3600" u="none" cap="none" strike="noStrike">
                <a:solidFill>
                  <a:srgbClr val="3177EE"/>
                </a:solidFill>
                <a:latin typeface="Montserrat"/>
                <a:ea typeface="Montserrat"/>
                <a:cs typeface="Montserrat"/>
                <a:sym typeface="Montserrat"/>
              </a:rPr>
              <a:t>Variability</a:t>
            </a:r>
            <a:endParaRPr>
              <a:solidFill>
                <a:srgbClr val="3177EE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Core Concepts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724725" y="1019150"/>
            <a:ext cx="3240600" cy="40368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Core Concepts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750"/>
            <a:ext cx="8839196" cy="207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8891"/>
            <a:ext cx="3366607" cy="176220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3639900" y="3713700"/>
            <a:ext cx="535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39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Genes </a:t>
            </a:r>
            <a:r>
              <a:rPr b="1" lang="en" sz="39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➜ </a:t>
            </a:r>
            <a:r>
              <a:rPr lang="en" sz="39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Transcripts</a:t>
            </a:r>
            <a:endParaRPr sz="39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613" y="979325"/>
            <a:ext cx="6104774" cy="41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Evolution of “Genes”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2989"/>
            <a:ext cx="9144002" cy="16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10.1101/gr.6525007</a:t>
            </a:r>
            <a:endParaRPr b="1" sz="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Alternative Splicing - 1977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952950"/>
            <a:ext cx="8477250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>
            <a:off x="995225" y="1467300"/>
            <a:ext cx="1361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950" y="2102200"/>
            <a:ext cx="6874106" cy="28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10.1016/0092-8674(77)90180-5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-8662824">
            <a:off x="5772569" y="4108417"/>
            <a:ext cx="756180" cy="175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Alternative Splicing - 1981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10.1146/annurev.bi.55.070186.005303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63" y="1024625"/>
            <a:ext cx="5453871" cy="377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Alternative Splicing - 1981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10.1038/298240a0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050" y="993925"/>
            <a:ext cx="4995899" cy="4064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100000">
              <a:srgbClr val="C9DAF8"/>
            </a:gs>
          </a:gsLst>
          <a:lin ang="5400012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0" y="0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Sequencing</a:t>
            </a:r>
            <a:endParaRPr b="1" sz="5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470500"/>
            <a:ext cx="80962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896150" y="677900"/>
            <a:ext cx="535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30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Changing the Game</a:t>
            </a:r>
            <a:endParaRPr sz="30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3590900" y="3463525"/>
            <a:ext cx="1162500" cy="12102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148100" y="4875500"/>
            <a:ext cx="49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10.3389/fbioe.2020.01032</a:t>
            </a:r>
            <a:endParaRPr b="1" sz="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